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6" r:id="rId5"/>
    <p:sldId id="267" r:id="rId6"/>
    <p:sldId id="258" r:id="rId7"/>
    <p:sldId id="272" r:id="rId8"/>
    <p:sldId id="260" r:id="rId9"/>
    <p:sldId id="270" r:id="rId10"/>
    <p:sldId id="261" r:id="rId11"/>
    <p:sldId id="269" r:id="rId12"/>
    <p:sldId id="271" r:id="rId13"/>
    <p:sldId id="262" r:id="rId14"/>
    <p:sldId id="263" r:id="rId15"/>
    <p:sldId id="268" r:id="rId16"/>
    <p:sldId id="264" r:id="rId17"/>
    <p:sldId id="265" r:id="rId18"/>
    <p:sldId id="273" r:id="rId19"/>
  </p:sldIdLst>
  <p:sldSz cx="14630400" cy="8229600"/>
  <p:notesSz cx="8229600" cy="14630400"/>
  <p:embeddedFontLs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Slab" pitchFamily="2" charset="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0148"/>
    <a:srgbClr val="F41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043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D6483-E7E1-49EA-6F5D-A11542EC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426ADA-F6E9-B872-8994-5806E2AF53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DDB0E9-7BC5-B55B-6473-E25E6448D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BC55E-0D57-7478-73AA-116DF6AB1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51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80AB3-5D75-A5B6-3937-90D19FAF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CC2CA3-5A24-A156-036E-C682F79F3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856A7B-1A6B-C907-A1E2-E8338C516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A6272-EFB7-569F-1454-454B5630E6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30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5A360-00CE-2C61-1485-2281A6402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69FB45-4FF4-6D35-32FD-91FDC91361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95F8D4-F2F8-6243-0D46-5AE4C2B0D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52F7E-9115-39EE-C56F-0AF47CAA39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90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70704-D0CA-DDA8-3C25-C04F5B0C4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F922FC-F134-C23B-7CBA-D9E358074D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DB3BF8-08E1-15A4-3C3D-22D4EDACB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5BEDE-7A4D-EB5B-DF95-06E1A405E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21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C5E5A-C231-C2F5-D7D9-B93E5B1A9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730130-51A6-8D9D-393E-126C87118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F3B3BD-F9CD-B659-7DC5-CF7A78280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1A89C-05D6-96E1-97B3-159D17AA64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29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021EA-EB24-4C01-D318-C5A8C7D2D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9F9029-AFAA-3DC7-D484-D4B753706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50B4D-085C-1C22-5F3A-79CA1282A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74022-8D1F-728C-D28F-B103A335F2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58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07" y="2477095"/>
            <a:ext cx="4919186" cy="327540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801297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Shopstream: A Data Pipelining-Based Real-Time and Batch Recommendation System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97657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Shopstream is an innovative solution that personalizes the online retail experience by leveraging real-time data processing and machine learning. It utilizes the Instacart Market Basket Analysis dataset to create tailored recommendations for shoppers.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867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258" y="275868"/>
            <a:ext cx="4413885" cy="220694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2358" y="3365540"/>
            <a:ext cx="13085683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TensorFlow and Scikit-Learn: Collaborative Filtering and Machine Learning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772358" y="5075753"/>
            <a:ext cx="13085683" cy="2547938"/>
          </a:xfrm>
          <a:prstGeom prst="roundRect">
            <a:avLst>
              <a:gd name="adj" fmla="val 129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779978" y="5083373"/>
            <a:ext cx="13070443" cy="6331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000601" y="5223391"/>
            <a:ext cx="6090166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TensorFlow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7539633" y="5223391"/>
            <a:ext cx="6090166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Scikit-Learn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779978" y="5716548"/>
            <a:ext cx="13070443" cy="6331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1000601" y="5856565"/>
            <a:ext cx="6090166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7539633" y="5856565"/>
            <a:ext cx="6090166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779978" y="6349722"/>
            <a:ext cx="13070443" cy="6331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00601" y="6489740"/>
            <a:ext cx="6090166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Collaborative Filtering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7539633" y="6489740"/>
            <a:ext cx="6090166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Regression Models</a:t>
            </a:r>
            <a:endParaRPr lang="en-US" sz="1700" dirty="0"/>
          </a:p>
        </p:txBody>
      </p:sp>
      <p:sp>
        <p:nvSpPr>
          <p:cNvPr id="15" name="Shape 11"/>
          <p:cNvSpPr/>
          <p:nvPr/>
        </p:nvSpPr>
        <p:spPr>
          <a:xfrm>
            <a:off x="779978" y="6982897"/>
            <a:ext cx="13070443" cy="6331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1000601" y="7122914"/>
            <a:ext cx="6090166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Recommendations</a:t>
            </a:r>
            <a:endParaRPr lang="en-US" sz="1700" dirty="0"/>
          </a:p>
        </p:txBody>
      </p:sp>
      <p:sp>
        <p:nvSpPr>
          <p:cNvPr id="17" name="Text 13"/>
          <p:cNvSpPr/>
          <p:nvPr/>
        </p:nvSpPr>
        <p:spPr>
          <a:xfrm>
            <a:off x="7539633" y="7122914"/>
            <a:ext cx="6090166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Personalized Product Suggestions</a:t>
            </a:r>
            <a:endParaRPr lang="en-US" sz="1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35F5B7-86EB-7E11-0586-B687356677BE}"/>
              </a:ext>
            </a:extLst>
          </p:cNvPr>
          <p:cNvSpPr/>
          <p:nvPr/>
        </p:nvSpPr>
        <p:spPr>
          <a:xfrm>
            <a:off x="12457355" y="7704900"/>
            <a:ext cx="2173045" cy="443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32C19-59CA-59B6-F952-7FACD9258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A32CAD9-ABA2-77FF-931A-6224D1C8D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8678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92AFC966-B8F1-6E2E-CA5D-295BAE6D38DB}"/>
              </a:ext>
            </a:extLst>
          </p:cNvPr>
          <p:cNvSpPr/>
          <p:nvPr/>
        </p:nvSpPr>
        <p:spPr>
          <a:xfrm>
            <a:off x="772358" y="3365540"/>
            <a:ext cx="13085683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Alternating Least Squares (ALS) for Recommendations</a:t>
            </a:r>
            <a:endParaRPr lang="en-US" sz="4300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AD8603C4-99D4-6F96-9D5B-DDDDC7A93A91}"/>
              </a:ext>
            </a:extLst>
          </p:cNvPr>
          <p:cNvSpPr/>
          <p:nvPr/>
        </p:nvSpPr>
        <p:spPr>
          <a:xfrm>
            <a:off x="772358" y="5075753"/>
            <a:ext cx="13085683" cy="2547938"/>
          </a:xfrm>
          <a:prstGeom prst="roundRect">
            <a:avLst>
              <a:gd name="adj" fmla="val 129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D12CD6CE-74AC-7354-E4FC-93DB8447BFF8}"/>
              </a:ext>
            </a:extLst>
          </p:cNvPr>
          <p:cNvSpPr/>
          <p:nvPr/>
        </p:nvSpPr>
        <p:spPr>
          <a:xfrm>
            <a:off x="779978" y="5716548"/>
            <a:ext cx="13070443" cy="6331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B5039A-2BC8-D411-BE28-DD58F0EDB45F}"/>
              </a:ext>
            </a:extLst>
          </p:cNvPr>
          <p:cNvSpPr/>
          <p:nvPr/>
        </p:nvSpPr>
        <p:spPr>
          <a:xfrm>
            <a:off x="12457355" y="7704900"/>
            <a:ext cx="2173045" cy="443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6" name="Picture 4" descr="Recommendation Systems: How Suggestion Algorithms Work">
            <a:extLst>
              <a:ext uri="{FF2B5EF4-FFF2-40B4-BE49-F238E27FC236}">
                <a16:creationId xmlns:a16="http://schemas.microsoft.com/office/drawing/2014/main" id="{3D36BAFA-61E6-F572-7B8D-BD9618BDA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999" y="170676"/>
            <a:ext cx="3646394" cy="243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49E23D-FB38-B067-B2DC-A3BA38C5CACE}"/>
              </a:ext>
            </a:extLst>
          </p:cNvPr>
          <p:cNvSpPr txBox="1"/>
          <p:nvPr/>
        </p:nvSpPr>
        <p:spPr>
          <a:xfrm>
            <a:off x="772358" y="4744760"/>
            <a:ext cx="129759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 is a collaborative filtering algorithm widely used for building recommendation systems. It predicts user preferences by factorizing a sparse user-item interaction matrix into latent factors.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Instacart Dataset → ALS Model Training → Batch Recommendations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8093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6FA27-FAB0-8E8E-B430-036D7D9F5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CD6551E-C4F8-5342-9A52-9B9DC6B3E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8678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203555EF-8CC7-A171-0D86-2373FAE6D3B1}"/>
              </a:ext>
            </a:extLst>
          </p:cNvPr>
          <p:cNvSpPr/>
          <p:nvPr/>
        </p:nvSpPr>
        <p:spPr>
          <a:xfrm>
            <a:off x="772358" y="3365540"/>
            <a:ext cx="13085683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Alternating Least Squares (ALS) for Recommendations</a:t>
            </a:r>
            <a:endParaRPr lang="en-US" sz="4300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A6DFACE8-0794-D8A7-C7AF-3746A70208F3}"/>
              </a:ext>
            </a:extLst>
          </p:cNvPr>
          <p:cNvSpPr/>
          <p:nvPr/>
        </p:nvSpPr>
        <p:spPr>
          <a:xfrm>
            <a:off x="772358" y="5075753"/>
            <a:ext cx="13085683" cy="2547938"/>
          </a:xfrm>
          <a:prstGeom prst="roundRect">
            <a:avLst>
              <a:gd name="adj" fmla="val 129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207F5ED9-726D-D97C-E25A-7294EEC93055}"/>
              </a:ext>
            </a:extLst>
          </p:cNvPr>
          <p:cNvSpPr/>
          <p:nvPr/>
        </p:nvSpPr>
        <p:spPr>
          <a:xfrm>
            <a:off x="779978" y="5716548"/>
            <a:ext cx="13070443" cy="6331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9FAC3-CC10-EF80-6846-B533E76F2574}"/>
              </a:ext>
            </a:extLst>
          </p:cNvPr>
          <p:cNvSpPr/>
          <p:nvPr/>
        </p:nvSpPr>
        <p:spPr>
          <a:xfrm>
            <a:off x="12457355" y="7704900"/>
            <a:ext cx="2173045" cy="443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6" name="Picture 4" descr="Recommendation Systems: How Suggestion Algorithms Work">
            <a:extLst>
              <a:ext uri="{FF2B5EF4-FFF2-40B4-BE49-F238E27FC236}">
                <a16:creationId xmlns:a16="http://schemas.microsoft.com/office/drawing/2014/main" id="{BF08EEE5-642B-6FD5-438C-02E15C44B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999" y="170676"/>
            <a:ext cx="3646394" cy="243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6F50A41-D486-34C7-858F-111734F68AE2}"/>
              </a:ext>
            </a:extLst>
          </p:cNvPr>
          <p:cNvSpPr txBox="1"/>
          <p:nvPr/>
        </p:nvSpPr>
        <p:spPr>
          <a:xfrm>
            <a:off x="772358" y="4744760"/>
            <a:ext cx="129759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Advantages of ALS: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"Handles large-scale sparse matrices efficiently."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"Captures latent patterns in user-product interactions."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"Cold-Start Solutions: Can be enhanced with side information (e.g., demographics, product attributes)."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"Scalable and suitable for distributed systems like Spark."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6283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802969"/>
            <a:ext cx="4919305" cy="262366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33219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HDFS and MongoDB: Storing and Managing Retail Data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798689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45924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HDFS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6280190" y="5082897"/>
            <a:ext cx="36080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Hadoop Distributed File System (HDFS) stores large amounts of historical retail data, providing a robust and scalable storage solution.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8421" y="3798689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228421" y="45924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MongoDB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10228421" y="5082897"/>
            <a:ext cx="360818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MongoDB, a NoSQL database, efficiently stores and retrieves real-time data, enabling quick access to user interactions and purchase history.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DA08C8-BB57-A12D-4B93-FE1C7C55DFC9}"/>
              </a:ext>
            </a:extLst>
          </p:cNvPr>
          <p:cNvSpPr/>
          <p:nvPr/>
        </p:nvSpPr>
        <p:spPr>
          <a:xfrm>
            <a:off x="12457355" y="7704900"/>
            <a:ext cx="2173045" cy="443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83" y="2535317"/>
            <a:ext cx="4994315" cy="315896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75296" y="824508"/>
            <a:ext cx="7766209" cy="1230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Power BI and Looker: Monitoring Performance and Boosting Sales</a:t>
            </a:r>
            <a:endParaRPr lang="en-US" sz="3850" dirty="0"/>
          </a:p>
        </p:txBody>
      </p:sp>
      <p:sp>
        <p:nvSpPr>
          <p:cNvPr id="5" name="Shape 1"/>
          <p:cNvSpPr/>
          <p:nvPr/>
        </p:nvSpPr>
        <p:spPr>
          <a:xfrm>
            <a:off x="6459141" y="2349937"/>
            <a:ext cx="22860" cy="5055037"/>
          </a:xfrm>
          <a:prstGeom prst="roundRect">
            <a:avLst>
              <a:gd name="adj" fmla="val 129169"/>
            </a:avLst>
          </a:prstGeom>
          <a:solidFill>
            <a:srgbClr val="CFD2D8"/>
          </a:solidFill>
          <a:ln/>
        </p:spPr>
      </p:sp>
      <p:sp>
        <p:nvSpPr>
          <p:cNvPr id="6" name="Shape 2"/>
          <p:cNvSpPr/>
          <p:nvPr/>
        </p:nvSpPr>
        <p:spPr>
          <a:xfrm>
            <a:off x="6669167" y="2781419"/>
            <a:ext cx="688896" cy="22860"/>
          </a:xfrm>
          <a:prstGeom prst="roundRect">
            <a:avLst>
              <a:gd name="adj" fmla="val 129169"/>
            </a:avLst>
          </a:prstGeom>
          <a:solidFill>
            <a:srgbClr val="CFD2D8"/>
          </a:solidFill>
          <a:ln/>
        </p:spPr>
      </p:sp>
      <p:sp>
        <p:nvSpPr>
          <p:cNvPr id="7" name="Shape 3"/>
          <p:cNvSpPr/>
          <p:nvPr/>
        </p:nvSpPr>
        <p:spPr>
          <a:xfrm>
            <a:off x="6249114" y="2571393"/>
            <a:ext cx="442913" cy="442913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8" name="Text 4"/>
          <p:cNvSpPr/>
          <p:nvPr/>
        </p:nvSpPr>
        <p:spPr>
          <a:xfrm>
            <a:off x="6409611" y="2645212"/>
            <a:ext cx="12180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7553206" y="2546747"/>
            <a:ext cx="2460665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Visualization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7553206" y="2972395"/>
            <a:ext cx="6388298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BI and Looker provide intuitive dashboards that visualize key performance indicators (KPIs) related to Shopstream's effectiveness.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6669167" y="4427101"/>
            <a:ext cx="688896" cy="22860"/>
          </a:xfrm>
          <a:prstGeom prst="roundRect">
            <a:avLst>
              <a:gd name="adj" fmla="val 129169"/>
            </a:avLst>
          </a:prstGeom>
          <a:solidFill>
            <a:srgbClr val="CFD2D8"/>
          </a:solidFill>
          <a:ln/>
        </p:spPr>
      </p:sp>
      <p:sp>
        <p:nvSpPr>
          <p:cNvPr id="12" name="Shape 8"/>
          <p:cNvSpPr/>
          <p:nvPr/>
        </p:nvSpPr>
        <p:spPr>
          <a:xfrm>
            <a:off x="6249114" y="4217075"/>
            <a:ext cx="442913" cy="442913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3" name="Text 9"/>
          <p:cNvSpPr/>
          <p:nvPr/>
        </p:nvSpPr>
        <p:spPr>
          <a:xfrm>
            <a:off x="6389013" y="4290893"/>
            <a:ext cx="16311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0"/>
          <p:cNvSpPr/>
          <p:nvPr/>
        </p:nvSpPr>
        <p:spPr>
          <a:xfrm>
            <a:off x="7553206" y="4192429"/>
            <a:ext cx="2874407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Performance Monitoring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7553206" y="4618077"/>
            <a:ext cx="6388298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dashboards track metrics like conversion rates, average order value, and customer satisfaction to identify areas for improvement.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6669167" y="6072783"/>
            <a:ext cx="688896" cy="22860"/>
          </a:xfrm>
          <a:prstGeom prst="roundRect">
            <a:avLst>
              <a:gd name="adj" fmla="val 129169"/>
            </a:avLst>
          </a:prstGeom>
          <a:solidFill>
            <a:srgbClr val="CFD2D8"/>
          </a:solidFill>
          <a:ln/>
        </p:spPr>
      </p:sp>
      <p:sp>
        <p:nvSpPr>
          <p:cNvPr id="17" name="Shape 13"/>
          <p:cNvSpPr/>
          <p:nvPr/>
        </p:nvSpPr>
        <p:spPr>
          <a:xfrm>
            <a:off x="6249114" y="5862757"/>
            <a:ext cx="442913" cy="442913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8" name="Text 14"/>
          <p:cNvSpPr/>
          <p:nvPr/>
        </p:nvSpPr>
        <p:spPr>
          <a:xfrm>
            <a:off x="6390799" y="5936575"/>
            <a:ext cx="159544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5"/>
          <p:cNvSpPr/>
          <p:nvPr/>
        </p:nvSpPr>
        <p:spPr>
          <a:xfrm>
            <a:off x="7553206" y="5838111"/>
            <a:ext cx="2460665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Sales Optimization</a:t>
            </a:r>
            <a:endParaRPr lang="en-US" sz="1900" dirty="0"/>
          </a:p>
        </p:txBody>
      </p:sp>
      <p:sp>
        <p:nvSpPr>
          <p:cNvPr id="20" name="Text 16"/>
          <p:cNvSpPr/>
          <p:nvPr/>
        </p:nvSpPr>
        <p:spPr>
          <a:xfrm>
            <a:off x="7553206" y="6263759"/>
            <a:ext cx="6388298" cy="944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analyzing data and identifying trends, Shopstream can optimize recommendations, personalize marketing campaigns, and ultimately boost sales.</a:t>
            </a:r>
            <a:endParaRPr lang="en-US" sz="15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C761FF-212E-72DD-3832-8F12DDC153A8}"/>
              </a:ext>
            </a:extLst>
          </p:cNvPr>
          <p:cNvSpPr/>
          <p:nvPr/>
        </p:nvSpPr>
        <p:spPr>
          <a:xfrm>
            <a:off x="12457355" y="7683384"/>
            <a:ext cx="2173045" cy="443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1D5F3-D62B-5352-E963-6AC03A2D3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876F4A4-F4C6-B8D0-E513-CC30745EC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77E87D39-9174-26AA-DEC5-670F30F630CC}"/>
              </a:ext>
            </a:extLst>
          </p:cNvPr>
          <p:cNvSpPr/>
          <p:nvPr/>
        </p:nvSpPr>
        <p:spPr>
          <a:xfrm>
            <a:off x="6280190" y="133219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Methodology:</a:t>
            </a:r>
            <a:endParaRPr lang="en-US" sz="445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ED96744-8D85-0636-012C-0D55493D0DD2}"/>
              </a:ext>
            </a:extLst>
          </p:cNvPr>
          <p:cNvSpPr/>
          <p:nvPr/>
        </p:nvSpPr>
        <p:spPr>
          <a:xfrm>
            <a:off x="6258675" y="2395358"/>
            <a:ext cx="36080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b="1" dirty="0"/>
              <a:t>Data Collection</a:t>
            </a:r>
            <a:r>
              <a:rPr lang="en-US" sz="1600" dirty="0"/>
              <a:t>: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600" dirty="0"/>
              <a:t> Aggregate user interaction data (clicks, views, purchases).</a:t>
            </a:r>
            <a:endParaRPr lang="en-US" sz="17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41D6EB3-FA8C-F8F1-60CD-A4960053D4AE}"/>
              </a:ext>
            </a:extLst>
          </p:cNvPr>
          <p:cNvSpPr/>
          <p:nvPr/>
        </p:nvSpPr>
        <p:spPr>
          <a:xfrm>
            <a:off x="10058400" y="2395357"/>
            <a:ext cx="2835235" cy="1907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b="1" dirty="0"/>
              <a:t>Framework Design</a:t>
            </a:r>
            <a:r>
              <a:rPr lang="en-US" sz="1400" dirty="0"/>
              <a:t>: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1400" dirty="0"/>
              <a:t>Employ Apache Kafka for real-time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1400" dirty="0"/>
              <a:t>Ingestion and Apache Spark for batch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1400" dirty="0"/>
              <a:t> data processing.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55468C-E37B-F3D8-56BA-69006DB712B8}"/>
              </a:ext>
            </a:extLst>
          </p:cNvPr>
          <p:cNvSpPr/>
          <p:nvPr/>
        </p:nvSpPr>
        <p:spPr>
          <a:xfrm>
            <a:off x="12457355" y="7704900"/>
            <a:ext cx="2173045" cy="443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27F19B8E-F47F-6CB6-87AE-909BC6D08169}"/>
              </a:ext>
            </a:extLst>
          </p:cNvPr>
          <p:cNvSpPr/>
          <p:nvPr/>
        </p:nvSpPr>
        <p:spPr>
          <a:xfrm>
            <a:off x="6067020" y="4114800"/>
            <a:ext cx="36080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IN" sz="1600" b="1" dirty="0"/>
              <a:t>Algorithm Development</a:t>
            </a:r>
            <a:r>
              <a:rPr lang="en-IN" sz="1600" dirty="0"/>
              <a:t>: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IN" sz="1600" dirty="0"/>
              <a:t>Implement collaborative, content-based, and hybrid recommendation algorithms.</a:t>
            </a:r>
            <a:endParaRPr lang="en-US" sz="175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405460FD-CB40-AEB7-F07A-6B3D571D0924}"/>
              </a:ext>
            </a:extLst>
          </p:cNvPr>
          <p:cNvSpPr/>
          <p:nvPr/>
        </p:nvSpPr>
        <p:spPr>
          <a:xfrm>
            <a:off x="9866745" y="4189465"/>
            <a:ext cx="36080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b="1" dirty="0"/>
              <a:t>System Integration</a:t>
            </a:r>
            <a:r>
              <a:rPr lang="en-US" sz="1600" dirty="0"/>
              <a:t>: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600" dirty="0"/>
              <a:t>Real-time updates and batch model retraining for continuous improvements.</a:t>
            </a:r>
            <a:endParaRPr lang="en-US" sz="1750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70BEC977-0D14-E79B-587E-1DB898C47A13}"/>
              </a:ext>
            </a:extLst>
          </p:cNvPr>
          <p:cNvSpPr/>
          <p:nvPr/>
        </p:nvSpPr>
        <p:spPr>
          <a:xfrm>
            <a:off x="8062710" y="6003978"/>
            <a:ext cx="36080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b="1" dirty="0"/>
              <a:t>Testing</a:t>
            </a:r>
            <a:r>
              <a:rPr lang="en-US" sz="1600" dirty="0"/>
              <a:t>: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600" dirty="0"/>
              <a:t>A/B testing and performance validation to optimize user engagement.</a:t>
            </a:r>
            <a:endParaRPr lang="en-US" sz="17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7CD8F325-D290-21CB-0BB1-6577681BC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358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4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868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859" y="277773"/>
            <a:ext cx="3164562" cy="22231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7954" y="3566041"/>
            <a:ext cx="130744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Challenges and Considerations in Building Shopstream</a:t>
            </a:r>
            <a:endParaRPr lang="en-US" sz="4350" dirty="0"/>
          </a:p>
        </p:txBody>
      </p:sp>
      <p:sp>
        <p:nvSpPr>
          <p:cNvPr id="5" name="Shape 1"/>
          <p:cNvSpPr/>
          <p:nvPr/>
        </p:nvSpPr>
        <p:spPr>
          <a:xfrm>
            <a:off x="777954" y="5538907"/>
            <a:ext cx="500063" cy="500063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6" name="Text 2"/>
          <p:cNvSpPr/>
          <p:nvPr/>
        </p:nvSpPr>
        <p:spPr>
          <a:xfrm>
            <a:off x="959287" y="5622131"/>
            <a:ext cx="13739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3"/>
          <p:cNvSpPr/>
          <p:nvPr/>
        </p:nvSpPr>
        <p:spPr>
          <a:xfrm>
            <a:off x="1500307" y="5538907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Privacy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500307" y="6019562"/>
            <a:ext cx="3487579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Protecting user data and ensuring compliance with privacy regulations is paramount in building Shopstream.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0175" y="5538907"/>
            <a:ext cx="500063" cy="500063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0" name="Text 6"/>
          <p:cNvSpPr/>
          <p:nvPr/>
        </p:nvSpPr>
        <p:spPr>
          <a:xfrm>
            <a:off x="5368052" y="5622131"/>
            <a:ext cx="184190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7"/>
          <p:cNvSpPr/>
          <p:nvPr/>
        </p:nvSpPr>
        <p:spPr>
          <a:xfrm>
            <a:off x="5932527" y="5538907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Scalability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5932527" y="6019562"/>
            <a:ext cx="3487579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Shopstream grows, ensuring its infrastructure can handle increasing data volumes and user traffic is a key challenge.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2396" y="5538907"/>
            <a:ext cx="500063" cy="500063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4" name="Text 10"/>
          <p:cNvSpPr/>
          <p:nvPr/>
        </p:nvSpPr>
        <p:spPr>
          <a:xfrm>
            <a:off x="9802297" y="5622131"/>
            <a:ext cx="180142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1"/>
          <p:cNvSpPr/>
          <p:nvPr/>
        </p:nvSpPr>
        <p:spPr>
          <a:xfrm>
            <a:off x="10364748" y="5538907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Accuracy</a:t>
            </a:r>
            <a:endParaRPr lang="en-US" sz="2150" dirty="0"/>
          </a:p>
        </p:txBody>
      </p:sp>
      <p:sp>
        <p:nvSpPr>
          <p:cNvPr id="16" name="Text 12"/>
          <p:cNvSpPr/>
          <p:nvPr/>
        </p:nvSpPr>
        <p:spPr>
          <a:xfrm>
            <a:off x="10364748" y="6019562"/>
            <a:ext cx="3487579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Maintaining the accuracy of recommendation models over time requires continuous monitoring, retraining, and optimization.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C07797-1D4F-467F-F400-874CB46E0714}"/>
              </a:ext>
            </a:extLst>
          </p:cNvPr>
          <p:cNvSpPr/>
          <p:nvPr/>
        </p:nvSpPr>
        <p:spPr>
          <a:xfrm>
            <a:off x="12457355" y="7704900"/>
            <a:ext cx="2173045" cy="443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899636"/>
            <a:ext cx="12999244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Future of Personalized Retail Recommendations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973580"/>
            <a:ext cx="6424612" cy="39706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3425" y="6206133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AR/VR Integration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33425" y="6659285"/>
            <a:ext cx="6424612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Shopstream could integrate with augmented and virtual reality technologies to provide immersive shopping experiences.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363" y="1973580"/>
            <a:ext cx="6424612" cy="39706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2363" y="6206133"/>
            <a:ext cx="3920490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Voice-Based Recommendations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7472363" y="6659285"/>
            <a:ext cx="6424612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Voice assistants could enhance Shopstream's capabilities, allowing users to interact with the system through spoken commands.</a:t>
            </a:r>
            <a:endParaRPr lang="en-US" sz="16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D08547-4FF1-E4FD-078B-4A9F079718CA}"/>
              </a:ext>
            </a:extLst>
          </p:cNvPr>
          <p:cNvSpPr/>
          <p:nvPr/>
        </p:nvSpPr>
        <p:spPr>
          <a:xfrm>
            <a:off x="12457355" y="7704900"/>
            <a:ext cx="2173045" cy="443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30D226-194F-A2F5-6B0C-4F2890DEA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9" y="-215153"/>
            <a:ext cx="14607841" cy="92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22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80" y="1487924"/>
            <a:ext cx="4973122" cy="525494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04942" y="564594"/>
            <a:ext cx="7706916" cy="1924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Instacart Market Basket Analysis: Unlocking Retail Insights</a:t>
            </a:r>
            <a:endParaRPr lang="en-US" sz="4000" dirty="0"/>
          </a:p>
        </p:txBody>
      </p:sp>
      <p:sp>
        <p:nvSpPr>
          <p:cNvPr id="5" name="Shape 1"/>
          <p:cNvSpPr/>
          <p:nvPr/>
        </p:nvSpPr>
        <p:spPr>
          <a:xfrm>
            <a:off x="6204942" y="2797016"/>
            <a:ext cx="3750826" cy="2824520"/>
          </a:xfrm>
          <a:prstGeom prst="roundRect">
            <a:avLst>
              <a:gd name="adj" fmla="val 1090"/>
            </a:avLst>
          </a:prstGeom>
          <a:solidFill>
            <a:srgbClr val="E9ECF2"/>
          </a:solidFill>
          <a:ln/>
        </p:spPr>
      </p:sp>
      <p:sp>
        <p:nvSpPr>
          <p:cNvPr id="6" name="Text 2"/>
          <p:cNvSpPr/>
          <p:nvPr/>
        </p:nvSpPr>
        <p:spPr>
          <a:xfrm>
            <a:off x="6410206" y="3002280"/>
            <a:ext cx="256627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Shopping Patterns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410206" y="3446026"/>
            <a:ext cx="3340298" cy="1970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Instacart dataset provides valuable insights into consumer shopping habits. Analyzing frequent item combinations reveals key patterns that can be leveraged for personalized recommendations.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10161032" y="2797016"/>
            <a:ext cx="3750826" cy="2824520"/>
          </a:xfrm>
          <a:prstGeom prst="roundRect">
            <a:avLst>
              <a:gd name="adj" fmla="val 1090"/>
            </a:avLst>
          </a:prstGeom>
          <a:solidFill>
            <a:srgbClr val="E9ECF2"/>
          </a:solidFill>
          <a:ln/>
        </p:spPr>
      </p:sp>
      <p:sp>
        <p:nvSpPr>
          <p:cNvPr id="9" name="Text 5"/>
          <p:cNvSpPr/>
          <p:nvPr/>
        </p:nvSpPr>
        <p:spPr>
          <a:xfrm>
            <a:off x="10366296" y="3002280"/>
            <a:ext cx="256627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Product Affinity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10366296" y="3446026"/>
            <a:ext cx="3340298" cy="164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understanding which products are frequently purchased together, Shopstream can suggest complementary items to customers, increasing basket size and sales.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6204942" y="5826800"/>
            <a:ext cx="7706916" cy="1839397"/>
          </a:xfrm>
          <a:prstGeom prst="roundRect">
            <a:avLst>
              <a:gd name="adj" fmla="val 1674"/>
            </a:avLst>
          </a:prstGeom>
          <a:solidFill>
            <a:srgbClr val="E9ECF2"/>
          </a:solidFill>
          <a:ln/>
        </p:spPr>
      </p:sp>
      <p:sp>
        <p:nvSpPr>
          <p:cNvPr id="12" name="Text 8"/>
          <p:cNvSpPr/>
          <p:nvPr/>
        </p:nvSpPr>
        <p:spPr>
          <a:xfrm>
            <a:off x="6410206" y="6032063"/>
            <a:ext cx="291429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Segmentation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6410206" y="6475809"/>
            <a:ext cx="7296388" cy="985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dataset allows for segmentation of customers based on their purchase history, enabling targeted recommendations that cater to specific needs and preferences.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D4B1D7-6FB1-D0B9-6434-EF071AA85919}"/>
              </a:ext>
            </a:extLst>
          </p:cNvPr>
          <p:cNvSpPr/>
          <p:nvPr/>
        </p:nvSpPr>
        <p:spPr>
          <a:xfrm>
            <a:off x="12457355" y="7704900"/>
            <a:ext cx="2173045" cy="443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Instacart Market Basket Analysis Dataset: For Batch Processing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About: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Instacart Dataset is a publicly available dataset that contains user transactions from an online grocery store. It includes detailed information about user orders, products, and their attributes.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Used: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dataset was used to train a collaborative filtering-based recommendation system using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PySpark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ALS.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A08D1F-9390-3819-9ACB-568CB330025E}"/>
              </a:ext>
            </a:extLst>
          </p:cNvPr>
          <p:cNvSpPr/>
          <p:nvPr/>
        </p:nvSpPr>
        <p:spPr>
          <a:xfrm>
            <a:off x="12457355" y="7704900"/>
            <a:ext cx="2173045" cy="443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1056A-9143-0233-7523-115EDB0BE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9EA0233-9D3D-6EBF-9DC8-E1B0B5374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109FBF87-A0EE-BF27-E259-76C5C943E83D}"/>
              </a:ext>
            </a:extLst>
          </p:cNvPr>
          <p:cNvSpPr/>
          <p:nvPr/>
        </p:nvSpPr>
        <p:spPr>
          <a:xfrm>
            <a:off x="6102310" y="702945"/>
            <a:ext cx="7706916" cy="1924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Objectives</a:t>
            </a:r>
            <a:endParaRPr lang="en-US" sz="4000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23E391C4-D8EB-4AD9-F2A2-C10E01F5AF27}"/>
              </a:ext>
            </a:extLst>
          </p:cNvPr>
          <p:cNvSpPr/>
          <p:nvPr/>
        </p:nvSpPr>
        <p:spPr>
          <a:xfrm>
            <a:off x="6204942" y="1709262"/>
            <a:ext cx="3750826" cy="2824520"/>
          </a:xfrm>
          <a:prstGeom prst="roundRect">
            <a:avLst>
              <a:gd name="adj" fmla="val 1090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E1140734-AB6C-9530-8AE1-5AAD5B5EB8A0}"/>
              </a:ext>
            </a:extLst>
          </p:cNvPr>
          <p:cNvSpPr/>
          <p:nvPr/>
        </p:nvSpPr>
        <p:spPr>
          <a:xfrm>
            <a:off x="6410206" y="1879753"/>
            <a:ext cx="256627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400" dirty="0"/>
              <a:t>Develop a Scalable Data Pipelining Framework</a:t>
            </a: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D3239EEB-38B5-F2D5-1D56-4A5B09DB54DA}"/>
              </a:ext>
            </a:extLst>
          </p:cNvPr>
          <p:cNvSpPr/>
          <p:nvPr/>
        </p:nvSpPr>
        <p:spPr>
          <a:xfrm>
            <a:off x="6461280" y="2405651"/>
            <a:ext cx="3340298" cy="1970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/>
              <a:t>• Goal: To design a robust architecture that integrates various data processing technologies, enabling seamless ingestion and processing of real-time and historical user data.</a:t>
            </a:r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1D2A9E66-C827-6194-D7D3-5BC18AEEA6EB}"/>
              </a:ext>
            </a:extLst>
          </p:cNvPr>
          <p:cNvSpPr/>
          <p:nvPr/>
        </p:nvSpPr>
        <p:spPr>
          <a:xfrm>
            <a:off x="10109716" y="1750337"/>
            <a:ext cx="3750826" cy="2824520"/>
          </a:xfrm>
          <a:prstGeom prst="roundRect">
            <a:avLst>
              <a:gd name="adj" fmla="val 1090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411EB03F-3CDE-FC51-B6D0-BE76FC024058}"/>
              </a:ext>
            </a:extLst>
          </p:cNvPr>
          <p:cNvSpPr/>
          <p:nvPr/>
        </p:nvSpPr>
        <p:spPr>
          <a:xfrm>
            <a:off x="10314980" y="1865541"/>
            <a:ext cx="256627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200" dirty="0"/>
              <a:t>Implement Real-Time Recommendation Updates</a:t>
            </a: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00F762CA-9AB8-515B-7079-4728D44D906A}"/>
              </a:ext>
            </a:extLst>
          </p:cNvPr>
          <p:cNvSpPr/>
          <p:nvPr/>
        </p:nvSpPr>
        <p:spPr>
          <a:xfrm>
            <a:off x="10314980" y="2405651"/>
            <a:ext cx="3340298" cy="164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/>
              <a:t>• Goal: To provide instant, contextually relevant product recommendations based on live user interactions.</a:t>
            </a:r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4F503351-41F3-13B6-0617-440D9A396206}"/>
              </a:ext>
            </a:extLst>
          </p:cNvPr>
          <p:cNvSpPr/>
          <p:nvPr/>
        </p:nvSpPr>
        <p:spPr>
          <a:xfrm>
            <a:off x="6204942" y="4907101"/>
            <a:ext cx="7706916" cy="1839397"/>
          </a:xfrm>
          <a:prstGeom prst="roundRect">
            <a:avLst>
              <a:gd name="adj" fmla="val 1674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BA1DC9FC-FEC2-0FF0-5BFB-A5E9436C2ACE}"/>
              </a:ext>
            </a:extLst>
          </p:cNvPr>
          <p:cNvSpPr/>
          <p:nvPr/>
        </p:nvSpPr>
        <p:spPr>
          <a:xfrm>
            <a:off x="6410206" y="5196772"/>
            <a:ext cx="291429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/>
              <a:t>Enhance Batch Processing for Model Training:</a:t>
            </a: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6BFE0F77-D187-A35F-B21F-7D015E948E6C}"/>
              </a:ext>
            </a:extLst>
          </p:cNvPr>
          <p:cNvSpPr/>
          <p:nvPr/>
        </p:nvSpPr>
        <p:spPr>
          <a:xfrm>
            <a:off x="6461522" y="5660612"/>
            <a:ext cx="7296388" cy="985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/>
              <a:t>• Goal: To perform in-depth analytics and retraining of recommendation models using historical data.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3AF9D2-4544-F9DD-A911-BCD4CEA863DF}"/>
              </a:ext>
            </a:extLst>
          </p:cNvPr>
          <p:cNvSpPr/>
          <p:nvPr/>
        </p:nvSpPr>
        <p:spPr>
          <a:xfrm>
            <a:off x="12457355" y="7704900"/>
            <a:ext cx="2173045" cy="443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330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C1A0-AAD7-9F3A-2FB5-FF752DDE1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215F1A5-8486-37E2-45DD-F6181366D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05FD50EB-9E39-338F-F47F-2B10482ACAF9}"/>
              </a:ext>
            </a:extLst>
          </p:cNvPr>
          <p:cNvSpPr/>
          <p:nvPr/>
        </p:nvSpPr>
        <p:spPr>
          <a:xfrm>
            <a:off x="6204942" y="564594"/>
            <a:ext cx="7706916" cy="1924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Objectives</a:t>
            </a:r>
            <a:endParaRPr lang="en-US" sz="4000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E6C2B4FA-2A04-7ED6-2274-512FADB01C10}"/>
              </a:ext>
            </a:extLst>
          </p:cNvPr>
          <p:cNvSpPr/>
          <p:nvPr/>
        </p:nvSpPr>
        <p:spPr>
          <a:xfrm>
            <a:off x="6075850" y="1612680"/>
            <a:ext cx="3750826" cy="2824520"/>
          </a:xfrm>
          <a:prstGeom prst="roundRect">
            <a:avLst>
              <a:gd name="adj" fmla="val 1090"/>
            </a:avLst>
          </a:prstGeom>
          <a:solidFill>
            <a:srgbClr val="E9ECF2"/>
          </a:solidFill>
          <a:ln/>
        </p:spPr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F06C24AE-90F9-FC18-9052-50E5E85C9ED9}"/>
              </a:ext>
            </a:extLst>
          </p:cNvPr>
          <p:cNvSpPr/>
          <p:nvPr/>
        </p:nvSpPr>
        <p:spPr>
          <a:xfrm>
            <a:off x="6204942" y="1748141"/>
            <a:ext cx="256627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400" dirty="0"/>
              <a:t>Integrate Multiple Recommendation Algorithms:</a:t>
            </a: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301CE892-224F-5A58-7F98-920091BF0A96}"/>
              </a:ext>
            </a:extLst>
          </p:cNvPr>
          <p:cNvSpPr/>
          <p:nvPr/>
        </p:nvSpPr>
        <p:spPr>
          <a:xfrm>
            <a:off x="6358831" y="2345240"/>
            <a:ext cx="3340298" cy="1970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/>
              <a:t>• Goal: To combine various recommendation techniques to enhance the personalization of suggestions.</a:t>
            </a:r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552F1695-ED6C-1444-43DE-1A09DB588115}"/>
              </a:ext>
            </a:extLst>
          </p:cNvPr>
          <p:cNvSpPr/>
          <p:nvPr/>
        </p:nvSpPr>
        <p:spPr>
          <a:xfrm>
            <a:off x="10058400" y="1606629"/>
            <a:ext cx="3750826" cy="2824520"/>
          </a:xfrm>
          <a:prstGeom prst="roundRect">
            <a:avLst>
              <a:gd name="adj" fmla="val 1090"/>
            </a:avLst>
          </a:prstGeom>
          <a:solidFill>
            <a:srgbClr val="E9ECF2"/>
          </a:solidFill>
          <a:ln/>
        </p:spPr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C042DFEF-D3E3-E312-53F2-E91E5F0BDFBE}"/>
              </a:ext>
            </a:extLst>
          </p:cNvPr>
          <p:cNvSpPr/>
          <p:nvPr/>
        </p:nvSpPr>
        <p:spPr>
          <a:xfrm>
            <a:off x="10237204" y="1741393"/>
            <a:ext cx="256627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400" dirty="0"/>
              <a:t>Create a User-Friendly Dashboard for </a:t>
            </a:r>
          </a:p>
          <a:p>
            <a:pPr marL="0" indent="0">
              <a:lnSpc>
                <a:spcPts val="2500"/>
              </a:lnSpc>
              <a:buNone/>
            </a:pPr>
            <a:r>
              <a:rPr lang="en-US" sz="1400" dirty="0"/>
              <a:t>Monitoring and Analytics:</a:t>
            </a: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D156E1B2-CFD3-D5A1-A1EF-DDF622498093}"/>
              </a:ext>
            </a:extLst>
          </p:cNvPr>
          <p:cNvSpPr/>
          <p:nvPr/>
        </p:nvSpPr>
        <p:spPr>
          <a:xfrm>
            <a:off x="10237204" y="2341661"/>
            <a:ext cx="3340298" cy="164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/>
              <a:t>• Goal: To develop a dashboard that visualizes key performance metrics of the recommendation system.</a:t>
            </a:r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31D9417B-6BF6-19BC-712A-C651CDC2AEC3}"/>
              </a:ext>
            </a:extLst>
          </p:cNvPr>
          <p:cNvSpPr/>
          <p:nvPr/>
        </p:nvSpPr>
        <p:spPr>
          <a:xfrm>
            <a:off x="6075850" y="4823821"/>
            <a:ext cx="7706916" cy="1839397"/>
          </a:xfrm>
          <a:prstGeom prst="roundRect">
            <a:avLst>
              <a:gd name="adj" fmla="val 1674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F2368D5D-E61B-4412-1D71-01F6513B32F8}"/>
              </a:ext>
            </a:extLst>
          </p:cNvPr>
          <p:cNvSpPr/>
          <p:nvPr/>
        </p:nvSpPr>
        <p:spPr>
          <a:xfrm>
            <a:off x="6315253" y="5048046"/>
            <a:ext cx="291429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/>
              <a:t>Conduct A/B Testing to Evaluate Effectiveness:</a:t>
            </a: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FC428E48-003C-DB9A-EC77-7C50F7ACD982}"/>
              </a:ext>
            </a:extLst>
          </p:cNvPr>
          <p:cNvSpPr/>
          <p:nvPr/>
        </p:nvSpPr>
        <p:spPr>
          <a:xfrm>
            <a:off x="6315253" y="5407423"/>
            <a:ext cx="7296388" cy="985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/>
              <a:t>• Goal: To assess the performance of the recommendation system and its impact on user engagement and sales.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EFE693-6AF1-8442-5932-5261D064F834}"/>
              </a:ext>
            </a:extLst>
          </p:cNvPr>
          <p:cNvSpPr/>
          <p:nvPr/>
        </p:nvSpPr>
        <p:spPr>
          <a:xfrm>
            <a:off x="12457355" y="7704900"/>
            <a:ext cx="2173045" cy="443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711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5" y="2343745"/>
            <a:ext cx="4976932" cy="35419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99703" y="560784"/>
            <a:ext cx="7717393" cy="1910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Combining Streaming and Batch Processing for Recommendation Engines</a:t>
            </a:r>
            <a:endParaRPr lang="en-US" sz="40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703" y="2777371"/>
            <a:ext cx="1019056" cy="163044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24393" y="2981087"/>
            <a:ext cx="323838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Data Processing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7524393" y="3421856"/>
            <a:ext cx="6392704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Kafka and Spark Streaming process user interactions in real-time, capturing the most up-to-date preferences.</a:t>
            </a:r>
            <a:endParaRPr lang="en-US" sz="16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703" y="4407813"/>
            <a:ext cx="1019056" cy="163044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524393" y="4611529"/>
            <a:ext cx="2547699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Batch Processing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7524393" y="5052298"/>
            <a:ext cx="6392704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Apache Spark performs batch processing on historical data, enabling model retraining and updates based on long-term trends.</a:t>
            </a:r>
            <a:endParaRPr lang="en-US" sz="16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9703" y="6038255"/>
            <a:ext cx="1019056" cy="163044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524393" y="6241971"/>
            <a:ext cx="3055858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Recommendation Engine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7524393" y="6682740"/>
            <a:ext cx="6392704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Combining real-time and batch processing results in a dynamic recommendation engine that adapts to evolving customer behavior.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07D96B-D199-BD7D-FCD1-6060B1F93765}"/>
              </a:ext>
            </a:extLst>
          </p:cNvPr>
          <p:cNvSpPr/>
          <p:nvPr/>
        </p:nvSpPr>
        <p:spPr>
          <a:xfrm>
            <a:off x="12457355" y="7704900"/>
            <a:ext cx="2173045" cy="443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5CA45-E744-C8E6-1E02-7E64F83F2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04CD38D-F913-E0EB-5F68-4DE15D7EA48E}"/>
              </a:ext>
            </a:extLst>
          </p:cNvPr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Kafka and Spark Streaming: Powering Real-Time Data Processing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59EB441-E678-2217-E1DE-46205198DDCC}"/>
              </a:ext>
            </a:extLst>
          </p:cNvPr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Kafka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81F7BB9-1309-731E-7C7A-67BB6E267F5F}"/>
              </a:ext>
            </a:extLst>
          </p:cNvPr>
          <p:cNvSpPr/>
          <p:nvPr/>
        </p:nvSpPr>
        <p:spPr>
          <a:xfrm>
            <a:off x="793790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Kafka serves as a high-throughput, low-latency messaging system for real-time data ingestion, allowing Shopstream to capture user actions as they happen.</a:t>
            </a: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B703B2A9-9A95-475A-7C88-66EB030A80B0}"/>
              </a:ext>
            </a:extLst>
          </p:cNvPr>
          <p:cNvSpPr/>
          <p:nvPr/>
        </p:nvSpPr>
        <p:spPr>
          <a:xfrm>
            <a:off x="7599521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Spark Streaming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701467AD-47AB-8773-DF17-6C914FF86087}"/>
              </a:ext>
            </a:extLst>
          </p:cNvPr>
          <p:cNvSpPr/>
          <p:nvPr/>
        </p:nvSpPr>
        <p:spPr>
          <a:xfrm>
            <a:off x="7599521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Spark Streaming processes data streams from Kafka, enabling near-instantaneous analysis and response to user behavior, like browsing history or product clicks.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83B20F-9480-C3AE-B4B6-0ABA67A182DC}"/>
              </a:ext>
            </a:extLst>
          </p:cNvPr>
          <p:cNvSpPr/>
          <p:nvPr/>
        </p:nvSpPr>
        <p:spPr>
          <a:xfrm>
            <a:off x="12457355" y="7704900"/>
            <a:ext cx="2173045" cy="443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5577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67" y="2258616"/>
            <a:ext cx="4949666" cy="37122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37803" y="761048"/>
            <a:ext cx="7641193" cy="2012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Apache Spark: Enabling Scalable Batch Processing and Model Retraining</a:t>
            </a:r>
            <a:endParaRPr lang="en-US" sz="4200" dirty="0"/>
          </a:p>
        </p:txBody>
      </p:sp>
      <p:sp>
        <p:nvSpPr>
          <p:cNvPr id="5" name="Shape 1"/>
          <p:cNvSpPr/>
          <p:nvPr/>
        </p:nvSpPr>
        <p:spPr>
          <a:xfrm>
            <a:off x="6237803" y="3337203"/>
            <a:ext cx="483037" cy="483037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6" name="Text 2"/>
          <p:cNvSpPr/>
          <p:nvPr/>
        </p:nvSpPr>
        <p:spPr>
          <a:xfrm>
            <a:off x="6412944" y="3417689"/>
            <a:ext cx="132755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3"/>
          <p:cNvSpPr/>
          <p:nvPr/>
        </p:nvSpPr>
        <p:spPr>
          <a:xfrm>
            <a:off x="6935510" y="3337203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Retraining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6935510" y="3801308"/>
            <a:ext cx="3015615" cy="2060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Apache Spark allows for periodic batch processing of historical data to refine recommendation models and ensure they remain accurate over time.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10165794" y="3337203"/>
            <a:ext cx="483037" cy="483037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0" name="Text 6"/>
          <p:cNvSpPr/>
          <p:nvPr/>
        </p:nvSpPr>
        <p:spPr>
          <a:xfrm>
            <a:off x="10318313" y="3417689"/>
            <a:ext cx="177879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10863501" y="3337203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Scalability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10863501" y="3801308"/>
            <a:ext cx="3015615" cy="1716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Spark's distributed computing framework handles large datasets and complex algorithms, ensuring scalability as Shopstream grows.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6237803" y="6317694"/>
            <a:ext cx="483037" cy="483037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4" name="Text 10"/>
          <p:cNvSpPr/>
          <p:nvPr/>
        </p:nvSpPr>
        <p:spPr>
          <a:xfrm>
            <a:off x="6392347" y="6398181"/>
            <a:ext cx="173950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1"/>
          <p:cNvSpPr/>
          <p:nvPr/>
        </p:nvSpPr>
        <p:spPr>
          <a:xfrm>
            <a:off x="6935510" y="6317694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Performance</a:t>
            </a:r>
            <a:endParaRPr lang="en-US" sz="2100" dirty="0"/>
          </a:p>
        </p:txBody>
      </p:sp>
      <p:sp>
        <p:nvSpPr>
          <p:cNvPr id="16" name="Text 12"/>
          <p:cNvSpPr/>
          <p:nvPr/>
        </p:nvSpPr>
        <p:spPr>
          <a:xfrm>
            <a:off x="6935510" y="6781800"/>
            <a:ext cx="6943487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Spark's in-memory processing and optimized algorithms significantly improve the speed and efficiency of batch processing tasks.</a:t>
            </a:r>
            <a:endParaRPr lang="en-US" sz="16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B08E75-3903-1500-6300-191AAFD5DAE0}"/>
              </a:ext>
            </a:extLst>
          </p:cNvPr>
          <p:cNvSpPr/>
          <p:nvPr/>
        </p:nvSpPr>
        <p:spPr>
          <a:xfrm>
            <a:off x="12457355" y="7704900"/>
            <a:ext cx="2173045" cy="443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Collaborative Filtering Works in Recommender Systems">
            <a:extLst>
              <a:ext uri="{FF2B5EF4-FFF2-40B4-BE49-F238E27FC236}">
                <a16:creationId xmlns:a16="http://schemas.microsoft.com/office/drawing/2014/main" id="{3ECCE48C-6B11-7D3A-24D2-911F86B70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0"/>
            <a:ext cx="1414462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86CFF2-8D1C-280B-8986-A620ED99D2E3}"/>
              </a:ext>
            </a:extLst>
          </p:cNvPr>
          <p:cNvSpPr/>
          <p:nvPr/>
        </p:nvSpPr>
        <p:spPr>
          <a:xfrm>
            <a:off x="12586447" y="7368988"/>
            <a:ext cx="1602888" cy="666973"/>
          </a:xfrm>
          <a:prstGeom prst="rect">
            <a:avLst/>
          </a:prstGeom>
          <a:solidFill>
            <a:srgbClr val="FC01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1765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1015</Words>
  <Application>Microsoft Office PowerPoint</Application>
  <PresentationFormat>Custom</PresentationFormat>
  <Paragraphs>136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Roboto Slab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NAMAN SHRIMALI</cp:lastModifiedBy>
  <cp:revision>12</cp:revision>
  <dcterms:created xsi:type="dcterms:W3CDTF">2024-10-07T15:07:28Z</dcterms:created>
  <dcterms:modified xsi:type="dcterms:W3CDTF">2024-12-23T07:25:33Z</dcterms:modified>
</cp:coreProperties>
</file>